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26"/>
  </p:notesMasterIdLst>
  <p:handoutMasterIdLst>
    <p:handoutMasterId r:id="rId27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4" r:id="rId11"/>
    <p:sldId id="266" r:id="rId12"/>
    <p:sldId id="265" r:id="rId13"/>
    <p:sldId id="276" r:id="rId14"/>
    <p:sldId id="303" r:id="rId15"/>
    <p:sldId id="293" r:id="rId16"/>
    <p:sldId id="277" r:id="rId17"/>
    <p:sldId id="284" r:id="rId18"/>
    <p:sldId id="269" r:id="rId19"/>
    <p:sldId id="304" r:id="rId20"/>
    <p:sldId id="305" r:id="rId21"/>
    <p:sldId id="307" r:id="rId22"/>
    <p:sldId id="306" r:id="rId23"/>
    <p:sldId id="308" r:id="rId24"/>
    <p:sldId id="329" r:id="rId25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47"/>
    <p:restoredTop sz="85187"/>
  </p:normalViewPr>
  <p:slideViewPr>
    <p:cSldViewPr snapToGrid="0" snapToObjects="1">
      <p:cViewPr varScale="1">
        <p:scale>
          <a:sx n="127" d="100"/>
          <a:sy n="127" d="100"/>
        </p:scale>
        <p:origin x="213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b="1" dirty="0"/>
              <a:t>Features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Markers for launch sites.</a:t>
            </a:r>
          </a:p>
          <a:p>
            <a:pPr lvl="1"/>
            <a:r>
              <a:rPr lang="en-US" dirty="0"/>
              <a:t>Color-coded success/failure markers.</a:t>
            </a:r>
          </a:p>
          <a:p>
            <a:pPr lvl="1"/>
            <a:r>
              <a:rPr lang="en-US" dirty="0"/>
              <a:t>Proximity circles (e.g., coastlines).</a:t>
            </a:r>
          </a:p>
          <a:p>
            <a:r>
              <a:rPr lang="en-US" b="1" dirty="0"/>
              <a:t>Purpose</a:t>
            </a:r>
            <a:r>
              <a:rPr lang="en-US" dirty="0"/>
              <a:t>: Visualized site distribution and outcomes geographically.</a:t>
            </a:r>
            <a:br>
              <a:rPr lang="en-US" dirty="0"/>
            </a:br>
            <a:r>
              <a:rPr lang="en-US" i="1" dirty="0"/>
              <a:t>GitHub</a:t>
            </a:r>
            <a:r>
              <a:rPr lang="en-US" dirty="0"/>
              <a:t>: [Insert Folium notebook URL]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Components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Pie chart: Success by site.</a:t>
            </a:r>
          </a:p>
          <a:p>
            <a:pPr lvl="1"/>
            <a:r>
              <a:rPr lang="en-US" dirty="0"/>
              <a:t>Pie chart: Highest success ratio site.</a:t>
            </a:r>
          </a:p>
          <a:p>
            <a:pPr lvl="1"/>
            <a:r>
              <a:rPr lang="en-US" dirty="0"/>
              <a:t>Scatter: Payload vs. outcome with slider.</a:t>
            </a:r>
          </a:p>
          <a:p>
            <a:r>
              <a:rPr lang="en-US" b="1" dirty="0"/>
              <a:t>Purpose</a:t>
            </a:r>
            <a:r>
              <a:rPr lang="en-US" dirty="0"/>
              <a:t>: Enabled interactive exploration of success and payload data.</a:t>
            </a:r>
            <a:br>
              <a:rPr lang="en-US" dirty="0"/>
            </a:br>
            <a:r>
              <a:rPr lang="en-US" i="1" dirty="0"/>
              <a:t>GitHub</a:t>
            </a:r>
            <a:r>
              <a:rPr lang="en-US" dirty="0"/>
              <a:t>: [Insert </a:t>
            </a:r>
            <a:r>
              <a:rPr lang="en-US" dirty="0" err="1"/>
              <a:t>Plotly</a:t>
            </a:r>
            <a:r>
              <a:rPr lang="en-US" dirty="0"/>
              <a:t> Dash notebook URL]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b="1" dirty="0"/>
              <a:t>Steps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Encoded features, scaled data.</a:t>
            </a:r>
          </a:p>
          <a:p>
            <a:pPr lvl="1"/>
            <a:r>
              <a:rPr lang="en-US" dirty="0"/>
              <a:t>Trained models (e.g., Logistic Regression, Random Forest).</a:t>
            </a:r>
          </a:p>
          <a:p>
            <a:pPr lvl="1"/>
            <a:r>
              <a:rPr lang="en-US" dirty="0"/>
              <a:t>Tuned via grid search, evaluated with accuracy and confusion matrices.</a:t>
            </a:r>
          </a:p>
          <a:p>
            <a:r>
              <a:rPr lang="en-US" i="1" dirty="0"/>
              <a:t>Flowchart</a:t>
            </a:r>
            <a:r>
              <a:rPr lang="en-US" dirty="0"/>
              <a:t>: Preprocessing → Training → Tuning → Evaluation.</a:t>
            </a:r>
            <a:br>
              <a:rPr lang="en-US" dirty="0"/>
            </a:br>
            <a:r>
              <a:rPr lang="en-US" i="1" dirty="0"/>
              <a:t>GitHub</a:t>
            </a:r>
            <a:r>
              <a:rPr lang="en-US" dirty="0"/>
              <a:t>: [Insert predictive analysis notebook URL]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1270534" y="1366787"/>
            <a:ext cx="7305575" cy="53131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Flight Number vs. Launch Site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"CCAFS SLC-40 most frequent"].</a:t>
            </a:r>
          </a:p>
          <a:p>
            <a:r>
              <a:rPr lang="en-US" b="1" dirty="0"/>
              <a:t>Payload vs. Launch Site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"KSC LC-39A for heavier payloads"].</a:t>
            </a:r>
          </a:p>
          <a:p>
            <a:r>
              <a:rPr lang="en-US" b="1" dirty="0"/>
              <a:t>Success Rate vs. Orbit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"LEO orbits most successful"].</a:t>
            </a:r>
          </a:p>
          <a:p>
            <a:r>
              <a:rPr lang="en-US" b="1" dirty="0"/>
              <a:t>Flight Number vs. Orbit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"Shift to LEO over time"].</a:t>
            </a:r>
          </a:p>
          <a:p>
            <a:r>
              <a:rPr lang="en-US" b="1" dirty="0"/>
              <a:t>Payload vs. Orbit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"GTO for heavier payloads"].</a:t>
            </a:r>
          </a:p>
          <a:p>
            <a:r>
              <a:rPr lang="en-US" b="1" dirty="0"/>
              <a:t>Yearly Success Trend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"Improved since 2013"].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2" y="1482291"/>
            <a:ext cx="7066245" cy="5375709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Unique Launch Sites</a:t>
            </a:r>
            <a:r>
              <a:rPr lang="en-US" dirty="0"/>
              <a:t>: [Insert list]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All operational sites identified.</a:t>
            </a:r>
          </a:p>
          <a:p>
            <a:r>
              <a:rPr lang="en-US" b="1" dirty="0"/>
              <a:t>Sites Starting with 'CCA'</a:t>
            </a:r>
            <a:r>
              <a:rPr lang="en-US" dirty="0"/>
              <a:t>: [Insert 5 records]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Cape Canaveral focus.</a:t>
            </a:r>
          </a:p>
          <a:p>
            <a:r>
              <a:rPr lang="en-US" b="1" dirty="0"/>
              <a:t>NASA Payload Total</a:t>
            </a:r>
            <a:r>
              <a:rPr lang="en-US" dirty="0"/>
              <a:t>: [Insert total]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NASA’s contribution quantified.</a:t>
            </a:r>
          </a:p>
          <a:p>
            <a:r>
              <a:rPr lang="en-US" b="1" dirty="0"/>
              <a:t>F9 v1.1 Avg Payload</a:t>
            </a:r>
            <a:r>
              <a:rPr lang="en-US" dirty="0"/>
              <a:t>: [Insert average]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Typical booster capacity.</a:t>
            </a:r>
          </a:p>
          <a:p>
            <a:r>
              <a:rPr lang="en-US" b="1" dirty="0"/>
              <a:t>First Ground Landing</a:t>
            </a:r>
            <a:r>
              <a:rPr lang="en-US" dirty="0"/>
              <a:t>: [Insert date]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Reusability milestone.</a:t>
            </a:r>
          </a:p>
          <a:p>
            <a:r>
              <a:rPr lang="en-US" b="1" dirty="0"/>
              <a:t>Drone Ship Successes (4000–6000 kg)</a:t>
            </a:r>
            <a:r>
              <a:rPr lang="en-US" dirty="0"/>
              <a:t>: [Insert boosters]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High-success payload range.</a:t>
            </a:r>
          </a:p>
          <a:p>
            <a:r>
              <a:rPr lang="en-US" b="1" dirty="0"/>
              <a:t>Success/Failure Counts</a:t>
            </a:r>
            <a:r>
              <a:rPr lang="en-US" dirty="0"/>
              <a:t>: [Insert counts]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Overall mission performance.</a:t>
            </a:r>
          </a:p>
          <a:p>
            <a:r>
              <a:rPr lang="en-US" b="1" dirty="0"/>
              <a:t>Max Payload Boosters</a:t>
            </a:r>
            <a:r>
              <a:rPr lang="en-US" dirty="0"/>
              <a:t>: [Insert boosters]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Top performers identified.</a:t>
            </a:r>
          </a:p>
          <a:p>
            <a:r>
              <a:rPr lang="en-US" b="1" dirty="0"/>
              <a:t>2015 Drone Ship Failures</a:t>
            </a:r>
            <a:r>
              <a:rPr lang="en-US" dirty="0"/>
              <a:t>: [Insert details]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Early challenges noted.</a:t>
            </a:r>
          </a:p>
          <a:p>
            <a:r>
              <a:rPr lang="en-US" b="1" dirty="0"/>
              <a:t>Landing Outcome Ranking</a:t>
            </a:r>
            <a:r>
              <a:rPr lang="en-US" dirty="0"/>
              <a:t>: [Insert ranked list]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Trends over 2010–2017.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/>
              <a:t>EDA with SQL</a:t>
            </a: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174271" y="1502025"/>
            <a:ext cx="5447909" cy="452354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b="1" dirty="0"/>
              <a:t>Global Launch Sites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"U.S. coast concentration"].</a:t>
            </a:r>
          </a:p>
          <a:p>
            <a:r>
              <a:rPr lang="en-US" b="1" dirty="0"/>
              <a:t>Launch Outcomes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"Site-specific success rates"].</a:t>
            </a:r>
          </a:p>
          <a:p>
            <a:r>
              <a:rPr lang="en-US" b="1" dirty="0"/>
              <a:t>Proximity Map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"Coastal safety advantage"].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/>
              <a:t>Interactive Map with Folium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424529" y="1414914"/>
            <a:ext cx="4812642" cy="437291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Success Pie Chart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"CCAFS SLC-40 dominates"].</a:t>
            </a:r>
          </a:p>
          <a:p>
            <a:r>
              <a:rPr lang="en-US" b="1" dirty="0"/>
              <a:t>Highest Success Ratio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"KSC LC-39A at 90%"].</a:t>
            </a:r>
          </a:p>
          <a:p>
            <a:r>
              <a:rPr lang="en-US" b="1" dirty="0"/>
              <a:t>Payload vs. Outcome</a:t>
            </a:r>
            <a:r>
              <a:rPr lang="en-US" dirty="0"/>
              <a:t>: [Insert screenshot]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"Success drops above 6000 kg"].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/>
              <a:t>Dashboard with </a:t>
            </a:r>
            <a:r>
              <a:rPr lang="en-US" b="1" dirty="0" err="1"/>
              <a:t>Plotly</a:t>
            </a:r>
            <a:r>
              <a:rPr lang="en-US" b="1" dirty="0"/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617033" y="1405288"/>
            <a:ext cx="5419034" cy="448537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b="1" dirty="0"/>
              <a:t>Accuracy Comparison</a:t>
            </a:r>
            <a:r>
              <a:rPr lang="en-US" dirty="0"/>
              <a:t>: [Insert bar chart]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"Random Forest at 85%"].</a:t>
            </a:r>
          </a:p>
          <a:p>
            <a:r>
              <a:rPr lang="en-US" b="1" dirty="0"/>
              <a:t>Confusion Matrix</a:t>
            </a:r>
            <a:r>
              <a:rPr lang="en-US" dirty="0"/>
              <a:t>: [Insert matrix]</a:t>
            </a:r>
            <a:br>
              <a:rPr lang="en-US" dirty="0"/>
            </a:br>
            <a:r>
              <a:rPr lang="en-US" i="1" dirty="0"/>
              <a:t>Insight</a:t>
            </a:r>
            <a:r>
              <a:rPr lang="en-US" dirty="0"/>
              <a:t>: [Insert, e.g., "Strong success prediction"].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/>
              <a:t>Predictive Analysis</a:t>
            </a: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799913" y="1542623"/>
            <a:ext cx="4485383" cy="448295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b="1" dirty="0"/>
              <a:t>Key Insights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Top site: [Insert site].</a:t>
            </a:r>
          </a:p>
          <a:p>
            <a:pPr lvl="1"/>
            <a:r>
              <a:rPr lang="en-US" dirty="0"/>
              <a:t>Optimal payload: [Insert range].</a:t>
            </a:r>
          </a:p>
          <a:p>
            <a:pPr lvl="1"/>
            <a:r>
              <a:rPr lang="en-US" dirty="0"/>
              <a:t>Best model accuracy: [Insert accuracy].</a:t>
            </a:r>
          </a:p>
          <a:p>
            <a:r>
              <a:rPr lang="en-US" b="1" dirty="0"/>
              <a:t>Significance</a:t>
            </a:r>
            <a:r>
              <a:rPr lang="en-US" dirty="0"/>
              <a:t>: Comprehensive analysis enhances mission planning.</a:t>
            </a:r>
          </a:p>
          <a:p>
            <a:r>
              <a:rPr lang="en-US" b="1" dirty="0"/>
              <a:t>Future Work</a:t>
            </a:r>
            <a:r>
              <a:rPr lang="en-US" dirty="0"/>
              <a:t>: Add weather data, real-time predictions.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636284" y="1607419"/>
            <a:ext cx="4533509" cy="427392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b="1" dirty="0"/>
              <a:t>Resources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Code snippets (Python, SQL).</a:t>
            </a:r>
          </a:p>
          <a:p>
            <a:pPr lvl="1"/>
            <a:r>
              <a:rPr lang="en-US" dirty="0"/>
              <a:t>Extra visuals (e.g., feature importance).</a:t>
            </a:r>
          </a:p>
          <a:p>
            <a:r>
              <a:rPr lang="en-US" i="1" dirty="0"/>
              <a:t>GitHub</a:t>
            </a:r>
            <a:r>
              <a:rPr lang="en-US" dirty="0"/>
              <a:t>: Refer to repository for full code.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1155031" y="1386038"/>
            <a:ext cx="9567511" cy="5332396"/>
          </a:xfrm>
          <a:prstGeom prst="rect">
            <a:avLst/>
          </a:prstGeom>
        </p:spPr>
        <p:txBody>
          <a:bodyPr lIns="91440" tIns="45720" rIns="91440" bIns="45720" anchor="t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Project Overview</a:t>
            </a:r>
            <a:r>
              <a:rPr lang="en-US" dirty="0"/>
              <a:t>: Analyzed SpaceX launch data to uncover success factors and predict outcomes using a full data science pipeline.</a:t>
            </a:r>
          </a:p>
          <a:p>
            <a:r>
              <a:rPr lang="en-US" b="1" dirty="0"/>
              <a:t>Data Collection</a:t>
            </a:r>
            <a:r>
              <a:rPr lang="en-US" dirty="0"/>
              <a:t>: Sourced via SpaceX REST API and web scraping for launch details (e.g., flight numbers, payloads).</a:t>
            </a:r>
          </a:p>
          <a:p>
            <a:r>
              <a:rPr lang="en-US" b="1" dirty="0"/>
              <a:t>Data Wrangling</a:t>
            </a:r>
            <a:r>
              <a:rPr lang="en-US" dirty="0"/>
              <a:t>: Cleaned and standardized data, resolving missing values and inconsistencies.</a:t>
            </a:r>
          </a:p>
          <a:p>
            <a:r>
              <a:rPr lang="en-US" b="1" dirty="0"/>
              <a:t>EDA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Visualized trends (e.g., success by orbit, payload distribution) with scatter, bar, and line charts.</a:t>
            </a:r>
          </a:p>
          <a:p>
            <a:pPr lvl="1"/>
            <a:r>
              <a:rPr lang="en-US" dirty="0"/>
              <a:t>Queried data with SQL for insights (e.g., payload stats, landing dates).</a:t>
            </a:r>
          </a:p>
          <a:p>
            <a:r>
              <a:rPr lang="en-US" b="1" dirty="0"/>
              <a:t>Interactive Analytics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Built Folium maps for launch site locations and outcomes.</a:t>
            </a:r>
          </a:p>
          <a:p>
            <a:pPr lvl="1"/>
            <a:r>
              <a:rPr lang="en-US" dirty="0"/>
              <a:t>Created a </a:t>
            </a:r>
            <a:r>
              <a:rPr lang="en-US" dirty="0" err="1"/>
              <a:t>Plotly</a:t>
            </a:r>
            <a:r>
              <a:rPr lang="en-US" dirty="0"/>
              <a:t> Dash dashboard with interactive success and payload visuals.</a:t>
            </a:r>
          </a:p>
          <a:p>
            <a:r>
              <a:rPr lang="en-US" b="1" dirty="0"/>
              <a:t>Predictive Analysis</a:t>
            </a:r>
            <a:r>
              <a:rPr lang="en-US" dirty="0"/>
              <a:t>: Developed classification models (e.g., Random Forest) to predict success, achieving [Insert best accuracy, e.g., "85%"].</a:t>
            </a:r>
          </a:p>
          <a:p>
            <a:r>
              <a:rPr lang="en-US" b="1" dirty="0"/>
              <a:t>Key Findings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Most successful site: [Insert site, e.g., "CCAFS SLC-40"].</a:t>
            </a:r>
          </a:p>
          <a:p>
            <a:pPr lvl="1"/>
            <a:r>
              <a:rPr lang="en-US" dirty="0"/>
              <a:t>Payload range [Insert range, e.g., "4000–6000 kg"] linked to higher success.</a:t>
            </a:r>
          </a:p>
          <a:p>
            <a:pPr lvl="1"/>
            <a:r>
              <a:rPr lang="en-US" dirty="0"/>
              <a:t>Best model: [Insert model, e.g., "Random Forest"].</a:t>
            </a:r>
          </a:p>
          <a:p>
            <a:r>
              <a:rPr lang="en-US" b="1" dirty="0"/>
              <a:t>Conclusion</a:t>
            </a:r>
            <a:r>
              <a:rPr lang="en-US" dirty="0"/>
              <a:t>: Robust pipeline provides actionable insights for SpaceX mission optimization.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424538" y="1607418"/>
            <a:ext cx="7565458" cy="4819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Background</a:t>
            </a:r>
            <a:r>
              <a:rPr lang="en-US" dirty="0"/>
              <a:t>: SpaceX’s reusable rocket technology drives the need to analyze launch success factors.</a:t>
            </a:r>
          </a:p>
          <a:p>
            <a:r>
              <a:rPr lang="en-US" b="1" dirty="0"/>
              <a:t>Motivation</a:t>
            </a:r>
            <a:r>
              <a:rPr lang="en-US" dirty="0"/>
              <a:t>: Identify patterns in launch data and predict outcomes to enhance mission planning.</a:t>
            </a:r>
          </a:p>
          <a:p>
            <a:r>
              <a:rPr lang="en-US" b="1" dirty="0"/>
              <a:t>Problems Addressed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Which factors (e.g., site, payload) impact success?</a:t>
            </a:r>
          </a:p>
          <a:p>
            <a:pPr lvl="1"/>
            <a:r>
              <a:rPr lang="en-US" dirty="0"/>
              <a:t>Can we predict outcomes accurately?</a:t>
            </a:r>
          </a:p>
          <a:p>
            <a:r>
              <a:rPr lang="en-US" b="1" dirty="0"/>
              <a:t>Dataset</a:t>
            </a:r>
            <a:r>
              <a:rPr lang="en-US" dirty="0"/>
              <a:t>: SpaceX launch records (flight numbers, sites, payloads, outcomes).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2" y="1580808"/>
            <a:ext cx="9124760" cy="459861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SpaceX API</a:t>
            </a:r>
            <a:r>
              <a:rPr lang="en-US" dirty="0"/>
              <a:t>: Extracted data (e.g., /launches endpoint) into Pandas </a:t>
            </a:r>
            <a:r>
              <a:rPr lang="en-US" dirty="0" err="1"/>
              <a:t>DataFrames</a:t>
            </a:r>
            <a:r>
              <a:rPr lang="en-US" dirty="0"/>
              <a:t>.</a:t>
            </a:r>
            <a:br>
              <a:rPr lang="en-US" dirty="0"/>
            </a:br>
            <a:r>
              <a:rPr lang="en-US" i="1" dirty="0"/>
              <a:t>Flowchart</a:t>
            </a:r>
            <a:r>
              <a:rPr lang="en-US" dirty="0"/>
              <a:t>: API call → JSON → </a:t>
            </a:r>
            <a:r>
              <a:rPr lang="en-US" dirty="0" err="1"/>
              <a:t>DataFrame</a:t>
            </a:r>
            <a:r>
              <a:rPr lang="en-US" dirty="0"/>
              <a:t>.</a:t>
            </a:r>
            <a:br>
              <a:rPr lang="en-US" dirty="0"/>
            </a:br>
            <a:r>
              <a:rPr lang="en-US" i="1" dirty="0"/>
              <a:t>GitHub</a:t>
            </a:r>
            <a:r>
              <a:rPr lang="en-US" dirty="0"/>
              <a:t>: [Insert SpaceX API notebook URL]</a:t>
            </a:r>
          </a:p>
          <a:p>
            <a:r>
              <a:rPr lang="en-US" b="1" dirty="0"/>
              <a:t>Web Scraping</a:t>
            </a:r>
            <a:r>
              <a:rPr lang="en-US" dirty="0"/>
              <a:t>: Pulled additional details from SpaceX sites using </a:t>
            </a:r>
            <a:r>
              <a:rPr lang="en-US" dirty="0" err="1"/>
              <a:t>BeautifulSoup</a:t>
            </a:r>
            <a:r>
              <a:rPr lang="en-US" dirty="0"/>
              <a:t>.</a:t>
            </a:r>
            <a:br>
              <a:rPr lang="en-US" dirty="0"/>
            </a:br>
            <a:r>
              <a:rPr lang="en-US" i="1" dirty="0"/>
              <a:t>Flowchart</a:t>
            </a:r>
            <a:r>
              <a:rPr lang="en-US" dirty="0"/>
              <a:t>: URL → HTML parsing → </a:t>
            </a:r>
            <a:r>
              <a:rPr lang="en-US" dirty="0" err="1"/>
              <a:t>DataFrame</a:t>
            </a:r>
            <a:r>
              <a:rPr lang="en-US" dirty="0"/>
              <a:t>.</a:t>
            </a:r>
            <a:br>
              <a:rPr lang="en-US" dirty="0"/>
            </a:br>
            <a:r>
              <a:rPr lang="en-US" i="1" dirty="0"/>
              <a:t>GitHub</a:t>
            </a:r>
            <a:r>
              <a:rPr lang="en-US" dirty="0"/>
              <a:t>: [Insert web scraping notebook URL]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b="1" dirty="0"/>
              <a:t>Process</a:t>
            </a:r>
            <a:r>
              <a:rPr lang="en-US" dirty="0"/>
              <a:t>: Imputed missing values, standardized formats, merged API and scraped data.</a:t>
            </a:r>
            <a:br>
              <a:rPr lang="en-US" dirty="0"/>
            </a:br>
            <a:r>
              <a:rPr lang="en-US" i="1" dirty="0"/>
              <a:t>Flowchart</a:t>
            </a:r>
            <a:r>
              <a:rPr lang="en-US" dirty="0"/>
              <a:t>: Raw data → Cleaning → Merging → Final dataset.</a:t>
            </a:r>
            <a:br>
              <a:rPr lang="en-US" dirty="0"/>
            </a:br>
            <a:r>
              <a:rPr lang="en-US" i="1" dirty="0"/>
              <a:t>GitHub</a:t>
            </a:r>
            <a:r>
              <a:rPr lang="en-US" dirty="0"/>
              <a:t>: [Insert data wrangling notebook URL]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b="1" dirty="0"/>
              <a:t>Charts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Scatter: Flight number vs. launch site, payload vs. launch site.</a:t>
            </a:r>
          </a:p>
          <a:p>
            <a:pPr lvl="1"/>
            <a:r>
              <a:rPr lang="en-US" dirty="0"/>
              <a:t>Bar: Success rate by orbit.</a:t>
            </a:r>
          </a:p>
          <a:p>
            <a:pPr lvl="1"/>
            <a:r>
              <a:rPr lang="en-US" dirty="0"/>
              <a:t>Line: Yearly success trend.</a:t>
            </a:r>
          </a:p>
          <a:p>
            <a:r>
              <a:rPr lang="en-US" b="1" dirty="0"/>
              <a:t>Purpose</a:t>
            </a:r>
            <a:r>
              <a:rPr lang="en-US" dirty="0"/>
              <a:t>: Explored launch frequency, payload trends, and success patterns.</a:t>
            </a:r>
            <a:br>
              <a:rPr lang="en-US" dirty="0"/>
            </a:br>
            <a:r>
              <a:rPr lang="en-US" i="1" dirty="0"/>
              <a:t>GitHub</a:t>
            </a:r>
            <a:r>
              <a:rPr lang="en-US" dirty="0"/>
              <a:t>: [Insert EDA visualization notebook URL]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72140" y="1368990"/>
            <a:ext cx="9018883" cy="495036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b="1" dirty="0"/>
              <a:t>Queries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Unique launch sites.</a:t>
            </a:r>
          </a:p>
          <a:p>
            <a:pPr lvl="1"/>
            <a:r>
              <a:rPr lang="en-US" dirty="0"/>
              <a:t>Sites starting with 'CCA'.</a:t>
            </a:r>
          </a:p>
          <a:p>
            <a:pPr lvl="1"/>
            <a:r>
              <a:rPr lang="en-US" dirty="0"/>
              <a:t>NASA booster payload total.</a:t>
            </a:r>
          </a:p>
          <a:p>
            <a:pPr lvl="1"/>
            <a:r>
              <a:rPr lang="en-US" dirty="0"/>
              <a:t>F9 v1.1 average payload.</a:t>
            </a:r>
          </a:p>
          <a:p>
            <a:pPr lvl="1"/>
            <a:r>
              <a:rPr lang="en-US" dirty="0"/>
              <a:t>First ground landing date.</a:t>
            </a:r>
          </a:p>
          <a:p>
            <a:pPr lvl="1"/>
            <a:r>
              <a:rPr lang="en-US" dirty="0"/>
              <a:t>Drone ship successes (4000–6000 kg payloads).</a:t>
            </a:r>
          </a:p>
          <a:p>
            <a:pPr lvl="1"/>
            <a:r>
              <a:rPr lang="en-US" dirty="0"/>
              <a:t>Success/failure counts.</a:t>
            </a:r>
          </a:p>
          <a:p>
            <a:pPr lvl="1"/>
            <a:r>
              <a:rPr lang="en-US" dirty="0"/>
              <a:t>Max payload boosters.</a:t>
            </a:r>
          </a:p>
          <a:p>
            <a:pPr lvl="1"/>
            <a:r>
              <a:rPr lang="en-US" dirty="0"/>
              <a:t>2015 drone ship failures.</a:t>
            </a:r>
          </a:p>
          <a:p>
            <a:pPr lvl="1"/>
            <a:r>
              <a:rPr lang="en-US" dirty="0"/>
              <a:t>Landing outcome ranking (2010-06-04 to 2017-03-20).</a:t>
            </a:r>
          </a:p>
          <a:p>
            <a:r>
              <a:rPr lang="en-US" i="1" dirty="0"/>
              <a:t>GitHub</a:t>
            </a:r>
            <a:r>
              <a:rPr lang="en-US" dirty="0"/>
              <a:t>: [Insert EDA SQL notebook URL]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</TotalTime>
  <Words>1315</Words>
  <Application>Microsoft Macintosh PowerPoint</Application>
  <PresentationFormat>Widescreen</PresentationFormat>
  <Paragraphs>143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William Maddock</cp:lastModifiedBy>
  <cp:revision>199</cp:revision>
  <dcterms:created xsi:type="dcterms:W3CDTF">2021-04-29T18:58:34Z</dcterms:created>
  <dcterms:modified xsi:type="dcterms:W3CDTF">2025-07-24T03:13:30Z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